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8" r:id="rId13"/>
    <p:sldId id="266" r:id="rId14"/>
    <p:sldId id="267" r:id="rId15"/>
    <p:sldId id="277" r:id="rId16"/>
    <p:sldId id="268" r:id="rId17"/>
    <p:sldId id="269" r:id="rId18"/>
    <p:sldId id="276" r:id="rId19"/>
    <p:sldId id="270" r:id="rId20"/>
    <p:sldId id="272" r:id="rId21"/>
    <p:sldId id="273" r:id="rId22"/>
    <p:sldId id="271" r:id="rId23"/>
    <p:sldId id="275" r:id="rId24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395"/>
  </p:normalViewPr>
  <p:slideViewPr>
    <p:cSldViewPr snapToGrid="0" showGuides="1">
      <p:cViewPr varScale="1">
        <p:scale>
          <a:sx n="110" d="100"/>
          <a:sy n="110" d="100"/>
        </p:scale>
        <p:origin x="1832" y="168"/>
      </p:cViewPr>
      <p:guideLst>
        <p:guide orient="horz" pos="214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1-06T10:10:3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7620 6120 767,'14'0'-2,"-3"0"0,6 0-1,-6 0 1,1 0 0,1 0 1,-3 0 0,10 0-1,-10 0 1,6 0 9,-4 0-9,-1 0 1,3 0 1,6 0-2,-10 0 0,3 0 0,-3 0 0,1 0 0,10 0 1,-11 0 0,3 0 2,6 0-1,-3 0-4,-2 0 2,-3 0 4,5 2 3,0 1-8,-4 0 1,2-1 0,-2 0-2,1-1 1,-1 1 1,-1 0 0,8-2 1,-1 1 3,1-1-2,-8 0-1,6 0 0,-1 0-1,0 0 1,0 0 0,-2 0 2,0-1-2,-3 1 0,10 0 2,-1 0-3,-3 0 0,-3 0-1,0 0 4,1 0-2,-1 0 0,-4 0 0,1 0 1,3 0 5,0 0-7,4 0-1,-1 0-1,3 0 1,-1 0 1,-1 0 0,-4 0 1,0 0 3,2 0-3,-5 0 0,3 0 5,-4 0-4,3 0-1,-1 0-1,2 0-1,2 0 1,-2 0 0,0 0 1,-1 0 1,1 0 0,0 0 1,0 0-2,-3 0-1,1 0 3,-2 0-2,3 0-1,-1 0-1,1 0 8,1 0-8,-4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5.81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175 102 24575,'0'-4'0,"0"0"0,0 0 0,0 1 0,0-1 0,0 0 0,0 0 0,0-1 0,0 1 0,0-7 0,0 6 0,-2-7 0,2 8 0,-2-7 0,1 8 0,-1-7 0,-1 7 0,0-2 0,1 3 0,-2 4 0,0-2 0,2 4 0,-3-1 0,5 1 0,-10 10 0,6-8 0,-6 12 0,7-13 0,-5 15 0,7-13 0,-6 16 0,7-17 0,-2 16 0,2-17 0,2 16 0,-2-16 0,5 12 0,-3-14 0,2 6 0,-2-7 0,1 1 0,-1-1 0,4-2 0,-3-2 0,1-2 0,-2 1 0,6-4 0,-6 2 0,11-5 0,-11 5 0,9-5 0,-10 5 0,8-4 0,-7 5 0,3-3 0,-3 3 0,2-2 0,-4 3 0,2-1 0,-2 0 0,0 0 0,0 1 0,0 2 0,0 3 0,0 2 0,0 2 0,-4 5 0,4-5 0,-5 19 0,2-16 0,0 28 0,1-27 0,-2 31 0,4-31 0,-3 28 0,2-28 0,-1 25 0,2-28 0,0 25 0,0-25 0,-3 19 0,2-20 0,-5 14 0,5-14 0,-4 6 0,4-8 0,0 1 0,-1-3 0,2 1 0,-4-2 0,4 2 0,-4-3 0,4 4 0,-3-4 0,1 2 0,-2-2 0,-2 1 0,2 0 0,-8 0 0,7 1 0,-12-2 0,11 2 0,-9-2 0,10-2 0,-7 0 0,7-1 0,-4-3 0,5 4 0,0-5 0,1 6 0,1-6 0,-2 5 0,-1-10 0,2 6 0,-2-11 0,3 14 0,0-14 0,0 13 0,4-10 0,-2 10 0,5-7 0,-4 7 0,7-5 0,-5 5 0,9-5 0,-7 6 0,9-7 0,-10 7 0,13-6 0,-11 7 0,14-5 0,-14 6 0,11-5 0,-13 5 0,7-2 0,-9 1 0,5 1 0,-5 0 0,3 1 0,-1 0 0,0 0 0,0 0 0,-1 0 0,1 0 0,1-2 0,-1 2 0,3-2 0,-4 2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7.74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53 0 24575,'0'4'0,"0"0"0,0-1 0,0 1 0,0 0 0,0-1 0,0 3 0,0-2 0,0 8 0,0-7 0,-3 18 0,2-16 0,-5 28 0,5-25 0,-4 27 0,4-28 0,-2 13 0,3-18 0,-5 16 0,4-13 0,-6 18 0,6-19 0,-4 11 0,5-13 0,-4 8 0,4-7 0,-3 2 0,2-4 0,0-2 0,-1-2 0,2-2 0,-2-1 0,2 0 0,0-8 0,0 6 0,0-14 0,0 14 0,3-15 0,-2 16 0,5-14 0,-5 13 0,6-7 0,-6 8 0,5-5 0,-3 7 0,2-7 0,-1 8 0,1-6 0,-3 6 0,5-4 0,-5 4 0,4-1 0,-3 1 0,1 0 0,0 0 0,1 0 0,-1 2 0,2-2 0,-3 2 0,3 0 0,-2 0 0,3 0 0,-3 0 0,4 3 0,-3-2 0,3 4 0,-3-4 0,2 0 0,-3-1 0,3 2 0,-3-2 0,-1 3 0,1-2 0,-2 1 0,0-1 0,-1 1 0,-1 2 0,2-2 0,-2 1 0,2-1 0,-2 2 0,2 0 0,-2-1 0,0 3 0,0-2 0,-4 3 0,4-3 0,-5 3 0,2-5 0,-4 3 0,5-3 0,-7 2 0,7-2 0,-9 1 0,6-2 0,-3 0 0,4 1 0,-7 0 0,6 0 0,-10 0 0,9-2 0,-6 1 0,8 0 0,-1 0 0,1-1 0,0 0 0,0 0 0,4 0 0,2 0 0,2 0 0,1 2 0,-1-2 0,0 2 0,-1-2 0,1 0 0,0 2 0,-1-2 0,1 3 0,1-2 0,-1 0 0,3 1 0,-2-2 0,5 4 0,-7-2 0,12 1 0,-12 1 0,11-2 0,-10 0 0,5 1 0,-5-2 0,2 2 0,-3-3 0,-1 2 0,2-2 0,-4 3 0,3-2 0,-1 1 0,2-2 0,0 0 0,-1 0 0,-1 1 0,2 0 0,-1 3 0,0-3 0,0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7:43.43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1 24575,'4'0'0,"0"0"0,-1 0 0,1 0 0,0 0 0,-1 0 0,1 0 0,0 0 0,-1 0 0,4 0 0,-2 0 0,8 0 0,-7 0 0,15 0 0,-14 0 0,21 0 0,-21 0 0,23 0 0,-23 0 0,23 1 0,-23 0 0,21 0 0,-21-1 0,16 0 0,-17 0 0,15 0 0,-14 0 0,13 0 0,-15 0 0,15 0 0,-14 0 0,17 0 0,-16 0 0,16 2 0,-17-2 0,21 4 0,-20-4 0,23 3 0,-23-2 0,26 0 0,-26-1 0,33 0 0,-31 0 0,34 0 0,-35 0 0,37 0 0,-34 0 0,35 0 0,-35 0 0,35 0 0,-37 0 0,34 0 0,-35 0 0,31 0 0,-32 0 0,25 0 0,-26 0 0,19 0 0,-18 0 0,16 0 0,-17 0 0,17 0 0,-17 0 0,18 0 0,-18 0 0,19 0 0,-19 0 0,13 0 0,-15 0 0,12 0 0,-11 0 0,19 2 0,-18-2 0,21 4 0,-21-4 0,21 3 0,-20-2 0,18 0 0,-19-1 0,17 0 0,-17 0 0,19 0 0,-18 0 0,23 0 0,-23 0 0,28 0 0,-27 2 0,30-2 0,-30 2 0,33 0 0,-31-2 0,30 3 0,-28-2 0,26 0 0,-28-1 0,28 0 0,-30 0 0,31 0 0,-30 0 0,32 0 0,-32 0 0,32 2 0,-32-2 0,32 4 0,-33-4 0,38 3 0,-36-2 0,41 2 0,-41-3 0,39 2 0,-38-2 0,36 0 0,-35 0 0,31 0 0,-32 0 0,27 0 0,-31 0 0,26 0 0,-25 0 0,28 0 0,-28 0 0,25 0 0,-26 0 0,20 0 0,-21 0 0,21 0 0,-21 0 0,21 0 0,-21 0 0,21 0 0,-20 0 0,21-2 0,-20 2 0,16-2 0,-17 2 0,10 0 0,-12 0 0,12 0 0,-12 0 0,6 0 0,-8 0 0,1 0 0,0 0 0,1 0 0,-1 0 0,5 0 0,-5 0 0,3-1 0,-3 0 0,0-2 0,-2 3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1-06T10:10:3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11599 6382 767,'11'0'0,"1"0"-4,2 0 3,0 0-1,-1 0 3,4 0-4,-6 0 2,1 0-1,-1 0 1,1 0-1,-1 0 2,8 0-1,-8 0 3,3 0 1,0 0-3,2 0-1,0 0 0,-4 0 0,0 0-1,6 0 0,0 0 7,-4 0-4,0 0-1,-2 0 1,2 0 1,0 0-3,-1 0 1,-3 0 0,6 0 1,-2 0-1,-1-2 0,-1 1 0,2-1-2,2 0 0,0-1 1,0 1-2,-2 0 1,0 2 0,-2-2 3,1 2 0,-3-1 0,1 1 0,8 0 1,-5 0 1,-1-2 0,-1 0-4,-1-1 0,-1-1 0,4-1 0,-1 3 8,-1 0-5,2 2-3,2 0-1,-2 0 0,-3 0 1,1 0 2,0 2 3,-1-2-5,3 0 1,-2 0-2,-1-2 1,3 0 2,0-5-1,0 4 1,-1-1-1,-1 3 0,-1 1 1,-3-9 0,1-4-1,2 4-2,-1 6 2,-3-6 4,-5-7-5,-2 4-1,0 0 1,-2-1 0,1-6 1,-5-1-2,1 6 0,0 2 1,-4-4 5,-2 0-4,4 4-2,0-1 0,0 1 4,2 1-1,-6 3 0,1-1-2,-4 0 1,3 4-1,1-1 0,-1-1 1,0 0-1,-1 2 1,1-2 1,1 2-3,-6-4 0,2 3 3,0-1 3,-2 2-2,-2-2-4,1 0 1,6 3 1,-8 1-1,8-1 2,-1 1-1,-6-2 0,6 1 1,-1 0-1,1 1 1,0-1-1,-6-1-2,4 2 0,-2-3 8,2 1-6,-2 0-1,2 1-1,-2 2 3,-2 1-1,8 1 0,-1-2-1,1 0 0,-1 0 0,-8-1 1,1-1-1,4 3 2,2-1-1,-3 0 6,5 2-6,-6 0-1,2 0 1,0 2 1,1 1-3,3 3 2,-1-3 1,-3 1 0,4-3 0,-3 6-1,1 1 1,1 4-2,6 4-1,1 1 1,3-1-1,-1-2 0,2 1 4,0 0-2,0-2 0,2 1 4,-2-3-4,0-1 0,3 4-1,1 0 0,-1 0 0,6-1 1,0-3 3,1-1-3,3 0-2,-3-7 6,3-2-5,-1 0 2,-8 9 1,4 0-2,-1-1-1,2 1 0,0 0 2,0-2-2,2-2 4,-8 4-4,9-4 0,-1-3 1,1 0 0,-1 2-1,3-1-1,5 1 0,-8-3 1,1 1 0,1-2 1,6 0-1,-7 2-1,1-4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1-06T10:10:46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10361 7826 767,'14'0'-3,"2"0"1,-4 0 0,1 0 0,-1 0 0,-1 0 0,6 0-1,-6 0 2,1 0 6,2 0-6,7 0-1,1 0-1,1 0 1,-2 0 1,2 0-1,-2 0 1,2 0 0,-4 0-2,1 0 3,-5 0 1,-2 0-1,6 0 1,1 0 12,1 0-15,-4 0 1,3 0 0,1 0-1,0 0 2,-3 0 1,1 0-2,-1-2-2,-2 1 1,3-1 0,-3-2 3,-2 3 0,0-1 0,2 0 1,0 0 0,0 1 0,-4 1-2,1 0 1,-3-2-1,2 2 0,-1 0 1,8 0-1,-3 0 0,-2 0 2,1 0 1,-5 0-3,2 0 0,1 0-1,-1 0 1,1 2-1,-3-2 0,2 0 0,1 0 0,4 0 1,3 0 0,1 0-1,0 0 1,-1 0-1,1 0-2,-2 0 0,-1 0 1,-4 0 3,-2 0 0,1 0 0,-3 0-1,1 0 1,-1 0 1,10 0 0,-4 0 0,3 0 2,4 0-6,-5 0 1,1 0 0,2 0 0,-1 0 0,-1 0-2,2 0 0,-1 0 0,-1 0 3,-3 0 0,-2 0 0,4 0 1,-4 0 12,5 0-14,-5 0 1,2 0 0,2 0-1,1 0-1,2 0 1,-3 0-2,0 0 0,-3 0 1,0 0 4,-1 0 0,-2 0-1,0 0 0,8 0 0,-10 0 0,3 0 8,8 0-11,-5 0 1,1 0 0,3 0-1,8 0-1,-5 0 0,2 0-1,-2 0 0,-2 0 1,-2 0 5,-3 0-1,-2 0-1,-3 0-1,6 0 16,3 0-14,-1 0 0,-6 0-1,8 0-2,-11 0 1,1 0 0,-1 0 1,8 0 0,-4 0-1,0 0 1,-1 0 0,-3 0 0,11 0 0,2 0 1,-9 0 1,2 0-1,-2 0-2,2 0 1,-2 0-2,1 0 0,-3 0 1,7 0 8,-3 0-10,-2 0 5,0 1-1,2 3-1,-5-2 0,1-1 0,1 3 0,1-2-1,-2-1 1,-1-1-2,4 2 0,-2 0 8,1-2-5,0 0-1,0 0 0,2 0 1,-4 0-1,1 0-1,-1-2 6,4 2-5,-4 0-2,1 0 2,3 0 0,-6 0 1,6 2-2,0 1 0,2 1 0,3-1-1,-9-1 3,-1 0-2,1-2 0,6 2-2,-8-1 5,4-1 5,-1 0-8,1 0 1,-4-1-1,4 1 1,8 0-2,-12 0 1,1 0 0,5 1 0,0 1 0,1 2 1,-1-3 0,2 1 0,-1 2-3,-1-4 1,0 1-1,0 1 3,-2-2 1,-2 0-1,1 2 1,6-2 1,1 0 1,-5 0 2,0 0-6,-3 0 1,0-2 2,2 2 0,2 0-3,-2 0 1,0 0-1,1 0 1,-1 0-1,-4 0 5,8 2-6,-7 0 0,1-1 1,0 1 0,2 0 0,2 0 0,0-1-2,0 1 1,-2 0 2,0 0 1,0-2 0,-3 0-3,1 0 2,8 1 2,-8-1 0,0 0-1,1 0 0,-1 0-1,0 0 0,6-1 0,-6-1-1,-1-5 4,0 2 2,4 1-5,1 4-2,-3 0 1,-1 0 0,0 0 2,1 0 4,-3 0-5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1-06T10:10:54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11302 8172 767,'12'0'-2,"-1"0"1,3 0 0,-2 0-1,1 0 1,-3 0 0,3 0 0,3 0 1,7 0-2,-13 0 1,6 0 0,4 0-1,-3-2 1,3 0 1,-5 1 0,0-3-1,-3 3-1,0-1 0,1 2 1,4-3 4,-1 3-1,-3-2 3,2 2-2,-2 0-2,1 0 0,0 0-1,-2 0 0,-1 0 3,5 0-5,-4 0 1,4 0 0,-3 0 0,-1 0-1,2 0 3,-3 0 3,3 0-4,3 0-1,-4 0 0,-1 0 0,2 0-2,-1 0 1,1 0 3,3 0-1,-2 0-2,-3 0 10,-2 0-6,6 0-3,0 3 2,-2 2-2,2-1-1,2-1-1,-2-1 3,-6-1 0,5-1 5,-3 0-3,0 0-3,1 0 0,-3-1-1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33.3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8 24575,'21'-2'0,"-11"2"0,7-2 0,-7 2 0,-4 0 0,4 0 0,5-2 0,-8 2 0,14-2 0,-15 2 0,14 0 0,-14 0 0,17 0 0,-17 0 0,14 2 0,-14-2 0,14 2 0,-14-2 0,14 0 0,-15 0 0,12 0 0,-12 0 0,11 0 0,-12 0 0,10 0 0,-9 0 0,8 0 0,-8 0 0,7 0 0,-7 0 0,5 2 0,-6-2 0,7 3 0,-7-2 0,6 2 0,-5-3 0,7 2 0,-7 0 0,7-2 0,-8 2 0,5-2 0,-5 0 0,3 1 0,-3 0 0,3 0 0,-3-1 0,1 0 0,-1 0 0,0 0 0,-1 0 0,1 0 0,0 0 0,-1 0 0,-1-1 0,2 0 0,-2 0 0,1 1 0,1 0 0,-2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1.43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30 24575,'7'-6'0,"-4"2"0,4-3 0,-5 2 0,1 4 0,-1-4 0,2 5 0,-2-2 0,1 2 0,1 0 0,0 2 0,0-2 0,-1 2 0,3 0 0,-2 0 0,1 0 0,-3 1 0,5 1 0,-6 0 0,9 6 0,-9-5 0,10 10 0,-9-10 0,11 14 0,-10-14 0,9 14 0,-9-14 0,7 10 0,-9-10 0,9 10 0,-9-9 0,9 12 0,-9-12 0,7 12 0,-5-14 0,4 11 0,-5-12 0,3 7 0,-3-7 0,2 7 0,0-7 0,-1 9 0,1-6 0,-2 1 0,1-1 0,-1 1 0,0-3 0,0 3 0,-2-5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2.297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189 1 24575,'-2'2'0,"0"0"0,0-1 0,-2 0 0,2 2 0,-1-1 0,-1 0 0,-3 5 0,4-5 0,-9 10 0,10-7 0,-11 9 0,11-9 0,-9 7 0,8-10 0,-9 12 0,8-11 0,-7 11 0,9-10 0,-4 2 0,5-3 0,-4 1 0,3-2 0,-5 6 0,3-5 0,-3 7 0,2-7 0,-3 5 0,5-5 0,-6 5 0,7-3 0,-5 5 0,3-7 0,-4 7 0,6-7 0,-3 5 0,3-5 0,1 0 0,2-3 0,2 0 0,13-8 0,-10 6 0,22-12 0,-22 13 0,8-4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2.90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26 24575,'2'-2'0,"0"1"0,2 1 0,-1 0 0,1 0 0,0-2 0,1 2 0,-1-4 0,5 4 0,-5-2 0,3 2 0,7-2 0,-8 2 0,22-5 0,-20 4 0,13-2 0,-16 3 0,2-2 0,-5 2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2:16:43.47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12 24575,'1'2'0,"0"1"0,2-3 0,-1 2 0,2-2 0,-1 0 0,1 0 0,0 0 0,0 0 0,7-2 0,-5 2 0,16-3 0,-16 2 0,21-4 0,-20 4 0,16-4 0,-18 5 0,5-2 0,-6 2 0,0 0 0,-2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1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9.xml"/><Relationship Id="rId17" Type="http://schemas.openxmlformats.org/officeDocument/2006/relationships/customXml" Target="../ink/ink12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customXml" Target="../ink/ink11.xml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68170" y="455199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CCS 2023  </a:t>
            </a:r>
          </a:p>
          <a:p>
            <a:r>
              <a:rPr lang="zh-CN" altLang="en-US" dirty="0">
                <a:latin typeface="+mn-lt"/>
              </a:rPr>
              <a:t>汇报</a:t>
            </a:r>
            <a:r>
              <a:rPr lang="en-US" altLang="zh-CN" dirty="0">
                <a:latin typeface="+mn-lt"/>
              </a:rPr>
              <a:t>：</a:t>
            </a:r>
            <a:r>
              <a:rPr lang="zh-CN" altLang="en-US" dirty="0">
                <a:latin typeface="+mn-lt"/>
              </a:rPr>
              <a:t>邹琪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475"/>
            <a:ext cx="12192000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90" y="184785"/>
            <a:ext cx="4131945" cy="65354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835" y="58737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ym typeface="+mn-ea"/>
              </a:rPr>
              <a:t>2.5 (Threshold) One-More Diffie-Hellman</a:t>
            </a:r>
          </a:p>
          <a:p>
            <a:r>
              <a:rPr lang="en-US" altLang="zh-CN" sz="2400" dirty="0">
                <a:sym typeface="+mn-ea"/>
              </a:rPr>
              <a:t>Assumptions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6000" y="553403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3.1 Definition: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-VRF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15" y="798830"/>
            <a:ext cx="5988050" cy="5607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367429-8354-374B-9DD8-DD6EC6E4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92" y="243840"/>
            <a:ext cx="3317507" cy="637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395B67-2C32-9E4A-82F9-4CF5CC0441E8}"/>
              </a:ext>
            </a:extLst>
          </p:cNvPr>
          <p:cNvSpPr txBox="1"/>
          <p:nvPr/>
        </p:nvSpPr>
        <p:spPr>
          <a:xfrm>
            <a:off x="335280" y="24384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3.2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-VRF</a:t>
            </a:r>
            <a:r>
              <a:rPr lang="zh-CN" altLang="en-US" sz="2400" dirty="0"/>
              <a:t> </a:t>
            </a:r>
            <a:r>
              <a:rPr lang="en-US" altLang="zh-CN" sz="2400" dirty="0"/>
              <a:t>UC</a:t>
            </a:r>
            <a:r>
              <a:rPr lang="zh-CN" altLang="en-US" sz="2400" dirty="0"/>
              <a:t>理想函数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</p:spTree>
    <p:extLst>
      <p:ext uri="{BB962C8B-B14F-4D97-AF65-F5344CB8AC3E}">
        <p14:creationId xmlns:p14="http://schemas.microsoft.com/office/powerpoint/2010/main" val="11601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365" y="391478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3.3 </a:t>
            </a:r>
            <a:r>
              <a:rPr lang="en-US" altLang="zh-CN" sz="2400" dirty="0" err="1">
                <a:sym typeface="+mn-ea"/>
              </a:rPr>
              <a:t>Pri</a:t>
            </a:r>
            <a:r>
              <a:rPr lang="en-US" altLang="zh-CN" sz="2400" dirty="0">
                <a:sym typeface="+mn-ea"/>
              </a:rPr>
              <a:t>-VRF </a:t>
            </a:r>
            <a:r>
              <a:rPr lang="en-US" altLang="zh-CN" sz="2400" dirty="0"/>
              <a:t>Construction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80" y="-24130"/>
            <a:ext cx="4219575" cy="6882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61503D-09B4-6B41-BB38-FED72E538049}"/>
                  </a:ext>
                </a:extLst>
              </p:cNvPr>
              <p:cNvSpPr txBox="1"/>
              <p:nvPr/>
            </p:nvSpPr>
            <p:spPr>
              <a:xfrm>
                <a:off x="4174971" y="2252461"/>
                <a:ext cx="1012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server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61503D-09B4-6B41-BB38-FED72E53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971" y="2252461"/>
                <a:ext cx="1012785" cy="369332"/>
              </a:xfrm>
              <a:prstGeom prst="rect">
                <a:avLst/>
              </a:prstGeom>
              <a:blipFill>
                <a:blip r:embed="rId4"/>
                <a:stretch>
                  <a:fillRect l="-493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68EB88-081E-954F-AEFD-CC020FCBB647}"/>
                  </a:ext>
                </a:extLst>
              </p:cNvPr>
              <p:cNvSpPr txBox="1"/>
              <p:nvPr/>
            </p:nvSpPr>
            <p:spPr>
              <a:xfrm>
                <a:off x="4165697" y="2609898"/>
                <a:ext cx="1012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lient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68EB88-081E-954F-AEFD-CC020FCB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97" y="2609898"/>
                <a:ext cx="1012785" cy="369332"/>
              </a:xfrm>
              <a:prstGeom prst="rect">
                <a:avLst/>
              </a:prstGeom>
              <a:blipFill>
                <a:blip r:embed="rId5"/>
                <a:stretch>
                  <a:fillRect l="-3704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EF25B5-B356-CC45-B846-6E0CD5D92092}"/>
                  </a:ext>
                </a:extLst>
              </p:cNvPr>
              <p:cNvSpPr txBox="1"/>
              <p:nvPr/>
            </p:nvSpPr>
            <p:spPr>
              <a:xfrm>
                <a:off x="4130972" y="3509439"/>
                <a:ext cx="1100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server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EF25B5-B356-CC45-B846-6E0CD5D92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72" y="3509439"/>
                <a:ext cx="11007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2C2B9D-D3AA-DC49-AF5A-CFD00BFB1398}"/>
                  </a:ext>
                </a:extLst>
              </p:cNvPr>
              <p:cNvSpPr txBox="1"/>
              <p:nvPr/>
            </p:nvSpPr>
            <p:spPr>
              <a:xfrm>
                <a:off x="4121697" y="4224314"/>
                <a:ext cx="1100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server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2C2B9D-D3AA-DC49-AF5A-CFD00BFB1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697" y="4224314"/>
                <a:ext cx="11007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B5B13D-B0AA-754A-A405-F0A286B44133}"/>
                  </a:ext>
                </a:extLst>
              </p:cNvPr>
              <p:cNvSpPr txBox="1"/>
              <p:nvPr/>
            </p:nvSpPr>
            <p:spPr>
              <a:xfrm>
                <a:off x="4077698" y="4848457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anyone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B5B13D-B0AA-754A-A405-F0A286B4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98" y="4848457"/>
                <a:ext cx="115405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0C2C8A-68C9-6F4A-A4D7-F52820BC46CE}"/>
                  </a:ext>
                </a:extLst>
              </p:cNvPr>
              <p:cNvSpPr txBox="1"/>
              <p:nvPr/>
            </p:nvSpPr>
            <p:spPr>
              <a:xfrm>
                <a:off x="4047571" y="5217789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client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0C2C8A-68C9-6F4A-A4D7-F52820BC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571" y="5217789"/>
                <a:ext cx="11540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E5864E-069E-3C40-97C7-048E4CE984E0}"/>
                  </a:ext>
                </a:extLst>
              </p:cNvPr>
              <p:cNvSpPr txBox="1"/>
              <p:nvPr/>
            </p:nvSpPr>
            <p:spPr>
              <a:xfrm>
                <a:off x="3998010" y="6003964"/>
                <a:ext cx="1154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anyone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E5864E-069E-3C40-97C7-048E4CE9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010" y="6003964"/>
                <a:ext cx="1154058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EE3B79-9C6E-904D-95F9-DCA33B43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42" y="187036"/>
            <a:ext cx="4574915" cy="6292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8C2718-A36F-8D40-83FA-656CB62F7E06}"/>
              </a:ext>
            </a:extLst>
          </p:cNvPr>
          <p:cNvSpPr txBox="1"/>
          <p:nvPr/>
        </p:nvSpPr>
        <p:spPr>
          <a:xfrm>
            <a:off x="527627" y="293630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3.4 Definition: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</a:t>
            </a:r>
            <a:endParaRPr lang="en-US" altLang="zh-CN" sz="1600" b="1" dirty="0">
              <a:solidFill>
                <a:srgbClr val="000000"/>
              </a:solidFill>
              <a:latin typeface="LinLibertineTB"/>
              <a:ea typeface="LinLibertineTB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C9A96-AFE1-8D43-9A90-4756526A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75" y="293630"/>
            <a:ext cx="3728025" cy="7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4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C44AB2-6C72-8D46-9A1E-AD0D743F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8766"/>
            <a:ext cx="5992864" cy="6131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CD5BDB-9057-264D-9C95-20909E22BC32}"/>
              </a:ext>
            </a:extLst>
          </p:cNvPr>
          <p:cNvSpPr txBox="1"/>
          <p:nvPr/>
        </p:nvSpPr>
        <p:spPr>
          <a:xfrm>
            <a:off x="355600" y="38608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3.5</a:t>
            </a:r>
            <a:r>
              <a:rPr kumimoji="1" lang="zh-CN" altLang="en-US" dirty="0"/>
              <a:t> </a:t>
            </a:r>
            <a:r>
              <a:rPr kumimoji="1" lang="en-US" altLang="zh-CN" dirty="0"/>
              <a:t>DVRF</a:t>
            </a:r>
            <a:r>
              <a:rPr kumimoji="1" lang="zh-CN" altLang="en-US" dirty="0"/>
              <a:t>的</a:t>
            </a:r>
            <a:r>
              <a:rPr kumimoji="1" lang="en-US" altLang="zh-CN" dirty="0"/>
              <a:t>UC</a:t>
            </a:r>
            <a:r>
              <a:rPr kumimoji="1" lang="zh-CN" altLang="en-US" dirty="0"/>
              <a:t> 理想函数</a:t>
            </a:r>
          </a:p>
        </p:txBody>
      </p:sp>
    </p:spTree>
    <p:extLst>
      <p:ext uri="{BB962C8B-B14F-4D97-AF65-F5344CB8AC3E}">
        <p14:creationId xmlns:p14="http://schemas.microsoft.com/office/powerpoint/2010/main" val="329246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E8EA58-71F4-5F46-A655-0D58C732FDA6}"/>
              </a:ext>
            </a:extLst>
          </p:cNvPr>
          <p:cNvSpPr txBox="1"/>
          <p:nvPr/>
        </p:nvSpPr>
        <p:spPr>
          <a:xfrm>
            <a:off x="685799" y="405245"/>
            <a:ext cx="368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3.6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 Construction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05530-8BB1-F748-9475-C2742ABB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8486"/>
            <a:ext cx="5000204" cy="6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9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E8EA58-71F4-5F46-A655-0D58C732FDA6}"/>
              </a:ext>
            </a:extLst>
          </p:cNvPr>
          <p:cNvSpPr txBox="1"/>
          <p:nvPr/>
        </p:nvSpPr>
        <p:spPr>
          <a:xfrm>
            <a:off x="685799" y="405245"/>
            <a:ext cx="368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3.7 </a:t>
            </a:r>
            <a:r>
              <a:rPr lang="en-US" altLang="zh-CN" sz="2400" dirty="0" err="1"/>
              <a:t>Pri</a:t>
            </a:r>
            <a:r>
              <a:rPr lang="en-US" altLang="zh-CN" sz="2400" dirty="0"/>
              <a:t>-DVRF Construction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F7D6E-0925-094E-A78B-A06BFEB5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68" y="365913"/>
            <a:ext cx="3980132" cy="26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6C869D-E153-024F-BE67-30796B02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608" y="636077"/>
            <a:ext cx="3867226" cy="612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3EF4FD-F5ED-164D-92E0-6DDEADDAE1B8}"/>
                  </a:ext>
                </a:extLst>
              </p:cNvPr>
              <p:cNvSpPr txBox="1"/>
              <p:nvPr/>
            </p:nvSpPr>
            <p:spPr>
              <a:xfrm>
                <a:off x="3086100" y="761816"/>
                <a:ext cx="1288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 parties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3EF4FD-F5ED-164D-92E0-6DDEADD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761816"/>
                <a:ext cx="1288473" cy="369332"/>
              </a:xfrm>
              <a:prstGeom prst="rect">
                <a:avLst/>
              </a:prstGeom>
              <a:blipFill>
                <a:blip r:embed="rId4"/>
                <a:stretch>
                  <a:fillRect l="-29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D49D73B-4546-0A4B-A6D7-E3C7F3EC6364}"/>
                  </a:ext>
                </a:extLst>
              </p:cNvPr>
              <p:cNvSpPr txBox="1"/>
              <p:nvPr/>
            </p:nvSpPr>
            <p:spPr>
              <a:xfrm>
                <a:off x="2015837" y="1573974"/>
                <a:ext cx="2753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𝑎𝑛𝑦𝑡𝑖𝑚𝑒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D49D73B-4546-0A4B-A6D7-E3C7F3EC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37" y="1573974"/>
                <a:ext cx="2753591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12D895-A8B0-0042-B041-46E7F7017349}"/>
                  </a:ext>
                </a:extLst>
              </p:cNvPr>
              <p:cNvSpPr txBox="1"/>
              <p:nvPr/>
            </p:nvSpPr>
            <p:spPr>
              <a:xfrm>
                <a:off x="3013778" y="2386132"/>
                <a:ext cx="1360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12D895-A8B0-0042-B041-46E7F701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778" y="2386132"/>
                <a:ext cx="136079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CF6D76-C154-1D4E-A7CB-D6815C4BB6C7}"/>
                  </a:ext>
                </a:extLst>
              </p:cNvPr>
              <p:cNvSpPr txBox="1"/>
              <p:nvPr/>
            </p:nvSpPr>
            <p:spPr>
              <a:xfrm>
                <a:off x="2998813" y="3089868"/>
                <a:ext cx="1360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CF6D76-C154-1D4E-A7CB-D6815C4B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13" y="3089868"/>
                <a:ext cx="136079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6FEDAD1-3355-FC44-99F9-5A42B0447152}"/>
              </a:ext>
            </a:extLst>
          </p:cNvPr>
          <p:cNvCxnSpPr>
            <a:cxnSpLocks/>
          </p:cNvCxnSpPr>
          <p:nvPr/>
        </p:nvCxnSpPr>
        <p:spPr>
          <a:xfrm flipH="1">
            <a:off x="3694175" y="2817810"/>
            <a:ext cx="1" cy="21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64F6E51-CE7E-C744-B5AB-7F32F7DA407D}"/>
              </a:ext>
            </a:extLst>
          </p:cNvPr>
          <p:cNvSpPr txBox="1"/>
          <p:nvPr/>
        </p:nvSpPr>
        <p:spPr>
          <a:xfrm>
            <a:off x="2919847" y="2742579"/>
            <a:ext cx="94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If true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F756DAE-7F84-DF4B-99AD-3FBBE43A9CBD}"/>
                  </a:ext>
                </a:extLst>
              </p:cNvPr>
              <p:cNvSpPr txBox="1"/>
              <p:nvPr/>
            </p:nvSpPr>
            <p:spPr>
              <a:xfrm>
                <a:off x="3013778" y="3917871"/>
                <a:ext cx="1360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𝑠𝑒𝑟𝑣𝑒𝑟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F756DAE-7F84-DF4B-99AD-3FBBE43A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778" y="3917871"/>
                <a:ext cx="136079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DD86AF-A629-A44A-9E0D-F5661CE8309B}"/>
                  </a:ext>
                </a:extLst>
              </p:cNvPr>
              <p:cNvSpPr txBox="1"/>
              <p:nvPr/>
            </p:nvSpPr>
            <p:spPr>
              <a:xfrm>
                <a:off x="2530186" y="4385061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𝑎𝑔𝑔𝑟𝑒𝑔𝑎𝑡𝑜𝑟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DD86AF-A629-A44A-9E0D-F5661CE8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86" y="4385061"/>
                <a:ext cx="206156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B2A973-AE26-4C42-815B-17CED99D07CD}"/>
                  </a:ext>
                </a:extLst>
              </p:cNvPr>
              <p:cNvSpPr txBox="1"/>
              <p:nvPr/>
            </p:nvSpPr>
            <p:spPr>
              <a:xfrm>
                <a:off x="2834635" y="5099360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B2A973-AE26-4C42-815B-17CED99D0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35" y="5099360"/>
                <a:ext cx="20615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8DDC5F7-AB4D-8D4E-B1C7-28FC7AE676DE}"/>
                  </a:ext>
                </a:extLst>
              </p:cNvPr>
              <p:cNvSpPr txBox="1"/>
              <p:nvPr/>
            </p:nvSpPr>
            <p:spPr>
              <a:xfrm>
                <a:off x="2834634" y="5468692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cli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8DDC5F7-AB4D-8D4E-B1C7-28FC7AE6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34" y="5468692"/>
                <a:ext cx="20615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A30FE2-8B91-1841-BC3F-CDC331F10E96}"/>
                  </a:ext>
                </a:extLst>
              </p:cNvPr>
              <p:cNvSpPr txBox="1"/>
              <p:nvPr/>
            </p:nvSpPr>
            <p:spPr>
              <a:xfrm>
                <a:off x="2834633" y="6207356"/>
                <a:ext cx="2061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𝑎𝑛𝑦𝑜𝑛𝑒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A30FE2-8B91-1841-BC3F-CDC331F10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33" y="6207356"/>
                <a:ext cx="206156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0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E2C91-06D6-AA41-A48A-5910F4129A09}"/>
              </a:ext>
            </a:extLst>
          </p:cNvPr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3.8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DDH-DVRF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DFC3A9-3E65-CF4C-8382-DC622E8B51D1}"/>
                  </a:ext>
                </a:extLst>
              </p:cNvPr>
              <p:cNvSpPr txBox="1"/>
              <p:nvPr/>
            </p:nvSpPr>
            <p:spPr>
              <a:xfrm>
                <a:off x="3171306" y="1378337"/>
                <a:ext cx="6948054" cy="2772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简要介绍以及相关公式：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/>
                  <a:t>提供了两个</a:t>
                </a:r>
                <a:r>
                  <a:rPr kumimoji="1" lang="en-US" altLang="zh-CN" dirty="0"/>
                  <a:t>DVRF</a:t>
                </a:r>
                <a:r>
                  <a:rPr kumimoji="1" lang="zh-CN" altLang="en-US" dirty="0"/>
                  <a:t>的实例化，</a:t>
                </a:r>
                <a:r>
                  <a:rPr kumimoji="1" lang="en-US" altLang="zh-CN" dirty="0"/>
                  <a:t>DDH-DVRF</a:t>
                </a:r>
                <a:r>
                  <a:rPr kumimoji="1" lang="zh-CN" altLang="en-US" dirty="0"/>
                  <a:t>以及</a:t>
                </a:r>
                <a:r>
                  <a:rPr kumimoji="1" lang="en-US" altLang="zh-CN" dirty="0"/>
                  <a:t>GLOW-DVRF</a:t>
                </a:r>
                <a:r>
                  <a:rPr kumimoji="1" lang="zh-CN" altLang="en-US" dirty="0"/>
                  <a:t>，并给出了相关性质（鲁棒性，隐私性等）定义</a:t>
                </a:r>
                <a:endParaRPr kumimoji="1" lang="en-US" altLang="zh-CN" dirty="0"/>
              </a:p>
              <a:p>
                <a:pPr marL="285750" indent="-285750">
                  <a:buFont typeface="Wingdings" pitchFamily="2" charset="2"/>
                  <a:buChar char="Ø"/>
                </a:pPr>
                <a:endParaRPr kumimoji="1" lang="en-US" altLang="zh-CN" dirty="0"/>
              </a:p>
              <a:p>
                <a:pPr marL="285750" indent="-285750">
                  <a:buFont typeface="Wingdings" pitchFamily="2" charset="2"/>
                  <a:buChar char="Ø"/>
                </a:pPr>
                <a:endParaRPr kumimoji="1" lang="en-US" altLang="zh-CN" dirty="0"/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en-US" altLang="zh-CN" b="0" dirty="0">
                    <a:ea typeface="Cambria Math" panose="02040503050406030204" pitchFamily="18" charset="0"/>
                  </a:rPr>
                  <a:t>For any poly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zh-CN" b="0" dirty="0">
                    <a:ea typeface="Cambria Math" panose="02040503050406030204" pitchFamily="18" charset="0"/>
                  </a:rPr>
                  <a:t> with degree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b="0" dirty="0">
                    <a:ea typeface="Cambria Math" panose="02040503050406030204" pitchFamily="18" charset="0"/>
                  </a:rPr>
                  <a:t> we have :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DFC3A9-3E65-CF4C-8382-DC622E8B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306" y="1378337"/>
                <a:ext cx="6948054" cy="2772234"/>
              </a:xfrm>
              <a:prstGeom prst="rect">
                <a:avLst/>
              </a:prstGeom>
              <a:blipFill>
                <a:blip r:embed="rId2"/>
                <a:stretch>
                  <a:fillRect l="-730" t="-1826" b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9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06B9EC-CAAA-634B-BF97-6C737D12387C}"/>
              </a:ext>
            </a:extLst>
          </p:cNvPr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3.9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DDH-DVRF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C6E75-5266-6649-B86D-95AC707F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21" y="0"/>
            <a:ext cx="3493202" cy="6673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3C549D-4012-1244-9088-8661E323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98" y="217199"/>
            <a:ext cx="3507905" cy="33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90" y="632460"/>
            <a:ext cx="4306570" cy="201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790" y="3871595"/>
            <a:ext cx="4527550" cy="1877060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4" idx="2"/>
          </p:cNvCxnSpPr>
          <p:nvPr/>
        </p:nvCxnSpPr>
        <p:spPr>
          <a:xfrm>
            <a:off x="9490075" y="2651125"/>
            <a:ext cx="0" cy="98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7820" y="554355"/>
            <a:ext cx="5995035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 sz="2800"/>
              <a:t>1.1VRF</a:t>
            </a:r>
            <a:r>
              <a:rPr lang="zh-CN" altLang="en-US" sz="2800"/>
              <a:t>介绍</a:t>
            </a:r>
            <a:r>
              <a:rPr lang="en-US" altLang="zh-CN" sz="2800"/>
              <a:t>：</a:t>
            </a:r>
            <a:endParaRPr lang="en-US" altLang="zh-CN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en-US" altLang="zh-CN"/>
              <a:t>可验证随机函数（Verifiable Random Function，VRF）是一种加密原语，它结合了</a:t>
            </a:r>
            <a:r>
              <a:rPr lang="en-US" altLang="zh-CN">
                <a:highlight>
                  <a:srgbClr val="FFFF00"/>
                </a:highlight>
              </a:rPr>
              <a:t>伪随机函数</a:t>
            </a:r>
            <a:r>
              <a:rPr lang="en-US" altLang="zh-CN"/>
              <a:t>和</a:t>
            </a:r>
            <a:r>
              <a:rPr lang="en-US" altLang="zh-CN">
                <a:highlight>
                  <a:srgbClr val="FFFF00"/>
                </a:highlight>
              </a:rPr>
              <a:t>可验证性</a:t>
            </a:r>
            <a:r>
              <a:rPr lang="en-US" altLang="zh-CN"/>
              <a:t>特性。VRF 的</a:t>
            </a:r>
            <a:r>
              <a:rPr lang="en-US" altLang="zh-CN">
                <a:highlight>
                  <a:srgbClr val="FFFF00"/>
                </a:highlight>
              </a:rPr>
              <a:t>主要功能是生成一个伪随机输出，并且可以为该输出提供一个可验证的证明</a:t>
            </a:r>
            <a:r>
              <a:rPr lang="en-US" altLang="zh-CN"/>
              <a:t>，任何人都可以验证这个输出是否来自于特定的输入和密钥。</a:t>
            </a:r>
          </a:p>
          <a:p>
            <a:pPr lvl="1" indent="0">
              <a:buClr>
                <a:srgbClr val="00B0F0"/>
              </a:buClr>
              <a:buFont typeface="Wingdings" panose="05000000000000000000" charset="0"/>
              <a:buNone/>
            </a:pPr>
            <a:endParaRPr lang="en-US" altLang="zh-CN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/>
              <a:t>原</a:t>
            </a:r>
            <a:r>
              <a:rPr lang="en-US" altLang="zh-CN"/>
              <a:t>VRF</a:t>
            </a:r>
            <a:r>
              <a:rPr lang="zh-CN" altLang="en-US"/>
              <a:t>可以实现</a:t>
            </a:r>
            <a:r>
              <a:rPr lang="en-US" altLang="zh-CN"/>
              <a:t>：</a:t>
            </a:r>
          </a:p>
          <a:p>
            <a:pPr marL="457200" lvl="1" indent="457200"/>
            <a:r>
              <a:rPr lang="en-US" altLang="zh-CN"/>
              <a:t>1，</a:t>
            </a:r>
            <a:r>
              <a:rPr lang="zh-CN" altLang="en-US"/>
              <a:t>访问无偏</a:t>
            </a:r>
          </a:p>
          <a:p>
            <a:pPr marL="457200" lvl="1" indent="457200"/>
            <a:r>
              <a:rPr lang="en-US" altLang="zh-CN"/>
              <a:t>2，</a:t>
            </a:r>
            <a:r>
              <a:rPr lang="zh-CN" altLang="en-US"/>
              <a:t>无法预测</a:t>
            </a:r>
          </a:p>
          <a:p>
            <a:pPr marL="457200" lvl="1" indent="457200"/>
            <a:r>
              <a:rPr lang="en-US" altLang="zh-CN"/>
              <a:t>3，</a:t>
            </a:r>
            <a:r>
              <a:rPr lang="zh-CN" altLang="en-US"/>
              <a:t>公开可验证</a:t>
            </a:r>
          </a:p>
          <a:p>
            <a:pPr marL="457200" lvl="1" indent="457200"/>
            <a:endParaRPr lang="zh-CN" altLang="en-US"/>
          </a:p>
          <a:p>
            <a:pPr marL="742950" lvl="1" indent="-285750">
              <a:buClr>
                <a:srgbClr val="00B0F0"/>
              </a:buClr>
              <a:buFont typeface="Wingdings" panose="05000000000000000000" charset="0"/>
              <a:buChar char=""/>
            </a:pPr>
            <a:r>
              <a:rPr lang="zh-CN" altLang="en-US"/>
              <a:t>原</a:t>
            </a:r>
            <a:r>
              <a:rPr lang="en-US" altLang="zh-CN"/>
              <a:t>VRF</a:t>
            </a:r>
            <a:r>
              <a:rPr lang="zh-CN" altLang="en-US"/>
              <a:t>无法实现</a:t>
            </a:r>
            <a:r>
              <a:rPr lang="en-US" altLang="zh-CN"/>
              <a:t>：</a:t>
            </a:r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/>
              <a:t>1，不能提前发出请求，</a:t>
            </a:r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/>
              <a:t>2，输出也不能被重用。</a:t>
            </a:r>
          </a:p>
          <a:p>
            <a:pPr lvl="2" indent="0">
              <a:buClr>
                <a:srgbClr val="00B0F0"/>
              </a:buClr>
              <a:buFont typeface="Wingdings" panose="05000000000000000000" charset="0"/>
              <a:buNone/>
            </a:pPr>
            <a:r>
              <a:rPr lang="en-US" altLang="zh-CN"/>
              <a:t>3，显著的延迟和金钱开销。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020185" y="2567305"/>
            <a:ext cx="3890645" cy="650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650105" y="4944745"/>
            <a:ext cx="2721610" cy="214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06B9EC-CAAA-634B-BF97-6C737D12387C}"/>
              </a:ext>
            </a:extLst>
          </p:cNvPr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3.10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GLOW-DVRF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522B4B-EBC7-144F-A2C8-1B9C7A47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38" y="327173"/>
            <a:ext cx="4114907" cy="28971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FF43D0-C1E6-9B4B-A575-CE0719C7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63" y="327173"/>
            <a:ext cx="3972749" cy="63746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2CF470-3F99-0F43-BD14-1FBBD1114F0B}"/>
              </a:ext>
            </a:extLst>
          </p:cNvPr>
          <p:cNvSpPr txBox="1"/>
          <p:nvPr/>
        </p:nvSpPr>
        <p:spPr>
          <a:xfrm>
            <a:off x="8683943" y="6120786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800" dirty="0">
                <a:solidFill>
                  <a:srgbClr val="000000"/>
                </a:solidFill>
                <a:effectLst/>
                <a:latin typeface="NimbusRomNo9L-Regu"/>
              </a:rPr>
              <a:t>Secure Distributed Key Generation for Discrete-Log Based </a:t>
            </a:r>
            <a:endParaRPr lang="en" altLang="zh-CN" dirty="0"/>
          </a:p>
          <a:p>
            <a:r>
              <a:rPr lang="en" altLang="zh-CN" sz="800" dirty="0">
                <a:solidFill>
                  <a:srgbClr val="000000"/>
                </a:solidFill>
                <a:effectLst/>
                <a:latin typeface="NimbusRomNo9L-Regu"/>
              </a:rPr>
              <a:t>Cryptosystems. </a:t>
            </a:r>
            <a:r>
              <a:rPr lang="en" altLang="zh-CN" sz="800" i="1" dirty="0">
                <a:solidFill>
                  <a:srgbClr val="000000"/>
                </a:solidFill>
                <a:effectLst/>
                <a:latin typeface="NimbusRomNo9L-ReguItal"/>
              </a:rPr>
              <a:t>J. Cryptology</a:t>
            </a:r>
            <a:r>
              <a:rPr lang="en" altLang="zh-CN" sz="800" dirty="0">
                <a:solidFill>
                  <a:srgbClr val="000000"/>
                </a:solidFill>
                <a:effectLst/>
                <a:latin typeface="NimbusRomNo9L-Regu"/>
              </a:rPr>
              <a:t>, 20(1):51–83, 2007.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82951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C3E0A5-670F-0E47-848A-5B0CAE7C68AE}"/>
              </a:ext>
            </a:extLst>
          </p:cNvPr>
          <p:cNvSpPr txBox="1"/>
          <p:nvPr/>
        </p:nvSpPr>
        <p:spPr>
          <a:xfrm>
            <a:off x="107102" y="6346161"/>
            <a:ext cx="8157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0000"/>
                </a:solidFill>
                <a:effectLst/>
                <a:latin typeface="NimbusRomNo9L-Regu"/>
              </a:rPr>
              <a:t>Secure Distributed Key Generation for Discrete-Log Based </a:t>
            </a:r>
            <a:r>
              <a:rPr lang="zh-CN" altLang="en-US" sz="1400" dirty="0"/>
              <a:t>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NimbusRomNo9L-Regu"/>
              </a:rPr>
              <a:t>Cryptosystems. </a:t>
            </a:r>
            <a:r>
              <a:rPr lang="en" altLang="zh-CN" sz="1400" i="1" dirty="0">
                <a:solidFill>
                  <a:srgbClr val="000000"/>
                </a:solidFill>
                <a:effectLst/>
                <a:latin typeface="NimbusRomNo9L-ReguItal"/>
              </a:rPr>
              <a:t>J. Cryptology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NimbusRomNo9L-Regu"/>
              </a:rPr>
              <a:t>, 20(1):51–83, 2007.</a:t>
            </a:r>
            <a:endParaRPr lang="en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AB1A9E-8D25-BE40-A82C-D34A09B5525D}"/>
              </a:ext>
            </a:extLst>
          </p:cNvPr>
          <p:cNvSpPr txBox="1"/>
          <p:nvPr/>
        </p:nvSpPr>
        <p:spPr>
          <a:xfrm>
            <a:off x="410441" y="32717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3.11 </a:t>
            </a:r>
            <a:r>
              <a:rPr lang="en-US" altLang="zh-CN" sz="1800" dirty="0" err="1"/>
              <a:t>Pri-DVRF_based</a:t>
            </a:r>
            <a:r>
              <a:rPr lang="en-US" altLang="zh-CN" sz="1800" dirty="0"/>
              <a:t> </a:t>
            </a:r>
            <a:r>
              <a:rPr lang="en-US" altLang="zh-CN" dirty="0"/>
              <a:t>GLOW-DVRF</a:t>
            </a:r>
            <a:r>
              <a:rPr lang="zh-CN" altLang="en-US" dirty="0"/>
              <a:t> </a:t>
            </a:r>
            <a:r>
              <a:rPr lang="en-US" altLang="zh-CN" dirty="0"/>
              <a:t>based DKG-</a:t>
            </a:r>
            <a:r>
              <a:rPr lang="en-US" altLang="zh-CN" dirty="0" err="1"/>
              <a:t>dlog_based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33DDC2-BEF9-8D48-A80F-4719F168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97" y="0"/>
            <a:ext cx="4342564" cy="628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72BB85-4308-B841-91BE-912917FB0514}"/>
                  </a:ext>
                </a:extLst>
              </p:cNvPr>
              <p:cNvSpPr txBox="1"/>
              <p:nvPr/>
            </p:nvSpPr>
            <p:spPr>
              <a:xfrm>
                <a:off x="810228" y="1122744"/>
                <a:ext cx="44801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en-US" altLang="zh-CN" dirty="0"/>
                  <a:t>GLOW-DVRF</a:t>
                </a:r>
                <a:r>
                  <a:rPr kumimoji="1" lang="zh-CN" altLang="en-US" dirty="0"/>
                  <a:t>主要参照了这个多项式生成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，聚合方式（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），并引入了步骤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72BB85-4308-B841-91BE-912917FB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8" y="1122744"/>
                <a:ext cx="4480176" cy="646331"/>
              </a:xfrm>
              <a:prstGeom prst="rect">
                <a:avLst/>
              </a:prstGeom>
              <a:blipFill>
                <a:blip r:embed="rId3"/>
                <a:stretch>
                  <a:fillRect l="-847" t="-7692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72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400289-DE92-D241-ABA5-521F7D7E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90" y="1303020"/>
            <a:ext cx="7840790" cy="31394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880B2F-082E-8445-8678-51C526EAEB78}"/>
              </a:ext>
            </a:extLst>
          </p:cNvPr>
          <p:cNvSpPr txBox="1"/>
          <p:nvPr/>
        </p:nvSpPr>
        <p:spPr>
          <a:xfrm>
            <a:off x="467591" y="475763"/>
            <a:ext cx="6099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 conclusion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994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7A46F0-AC60-8241-950E-DCC8D049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2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89CB-AEC5-2B49-A0FF-C2BBD9C1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31" y="231525"/>
            <a:ext cx="10515600" cy="899023"/>
          </a:xfrm>
        </p:spPr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介绍脉络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EE8D8E-1E99-A846-8C35-65DC6316085B}"/>
              </a:ext>
            </a:extLst>
          </p:cNvPr>
          <p:cNvSpPr/>
          <p:nvPr/>
        </p:nvSpPr>
        <p:spPr>
          <a:xfrm>
            <a:off x="1238492" y="290524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FlexiRand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AA57BD-218A-E041-8B6C-815262C18E58}"/>
              </a:ext>
            </a:extLst>
          </p:cNvPr>
          <p:cNvSpPr/>
          <p:nvPr/>
        </p:nvSpPr>
        <p:spPr>
          <a:xfrm>
            <a:off x="3705829" y="1830730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Pri</a:t>
            </a:r>
            <a:r>
              <a:rPr kumimoji="1" lang="en-US" altLang="zh-CN" dirty="0"/>
              <a:t>-VRF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929CF8-B516-C741-9255-1EE20DC3FFD2}"/>
              </a:ext>
            </a:extLst>
          </p:cNvPr>
          <p:cNvSpPr/>
          <p:nvPr/>
        </p:nvSpPr>
        <p:spPr>
          <a:xfrm>
            <a:off x="3705828" y="3765632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Pri</a:t>
            </a:r>
            <a:r>
              <a:rPr kumimoji="1" lang="en-US" altLang="zh-CN" dirty="0"/>
              <a:t>-DVRF</a:t>
            </a:r>
            <a:endParaRPr kumimoji="1"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FCB7ABDA-F4CB-2849-825B-4AAD4E1FC3F7}"/>
              </a:ext>
            </a:extLst>
          </p:cNvPr>
          <p:cNvSpPr/>
          <p:nvPr/>
        </p:nvSpPr>
        <p:spPr>
          <a:xfrm>
            <a:off x="3402958" y="2218482"/>
            <a:ext cx="196769" cy="20294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853306-E0ED-E74A-A1E2-C3B7D678ABB1}"/>
              </a:ext>
            </a:extLst>
          </p:cNvPr>
          <p:cNvSpPr/>
          <p:nvPr/>
        </p:nvSpPr>
        <p:spPr>
          <a:xfrm>
            <a:off x="7064415" y="3213905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DDH-DVRF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75B9A4-B8BF-734F-85C8-2EC1C61D507F}"/>
              </a:ext>
            </a:extLst>
          </p:cNvPr>
          <p:cNvSpPr/>
          <p:nvPr/>
        </p:nvSpPr>
        <p:spPr>
          <a:xfrm>
            <a:off x="7064415" y="454113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GLOW-DVRF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E5679A-DE16-3C43-BFD4-8F174B7EE41A}"/>
              </a:ext>
            </a:extLst>
          </p:cNvPr>
          <p:cNvSpPr/>
          <p:nvPr/>
        </p:nvSpPr>
        <p:spPr>
          <a:xfrm>
            <a:off x="9878509" y="4541136"/>
            <a:ext cx="2083443" cy="775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DKG-</a:t>
            </a:r>
            <a:r>
              <a:rPr lang="en-US" altLang="zh-CN" dirty="0" err="1"/>
              <a:t>dlog_based</a:t>
            </a:r>
            <a:endParaRPr kumimoji="1" lang="zh-CN" altLang="en-US" dirty="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828C8064-1A84-8D4E-8E99-C163200AE06D}"/>
              </a:ext>
            </a:extLst>
          </p:cNvPr>
          <p:cNvCxnSpPr>
            <a:stCxn id="11" idx="1"/>
            <a:endCxn id="10" idx="0"/>
          </p:cNvCxnSpPr>
          <p:nvPr/>
        </p:nvCxnSpPr>
        <p:spPr>
          <a:xfrm rot="10800000">
            <a:off x="8106137" y="4541136"/>
            <a:ext cx="1772372" cy="387752"/>
          </a:xfrm>
          <a:prstGeom prst="curvedConnector4">
            <a:avLst>
              <a:gd name="adj1" fmla="val 20612"/>
              <a:gd name="adj2" fmla="val 1589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FF15C80-E6D8-BC46-8055-FF7F09CABFAC}"/>
              </a:ext>
            </a:extLst>
          </p:cNvPr>
          <p:cNvSpPr/>
          <p:nvPr/>
        </p:nvSpPr>
        <p:spPr>
          <a:xfrm>
            <a:off x="6096000" y="3518704"/>
            <a:ext cx="628891" cy="14101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16396D28-C3A2-2145-B51A-35832A41A37A}"/>
              </a:ext>
            </a:extLst>
          </p:cNvPr>
          <p:cNvCxnSpPr>
            <a:stCxn id="10" idx="2"/>
          </p:cNvCxnSpPr>
          <p:nvPr/>
        </p:nvCxnSpPr>
        <p:spPr>
          <a:xfrm rot="5400000" flipH="1">
            <a:off x="5980253" y="3190756"/>
            <a:ext cx="775504" cy="3476264"/>
          </a:xfrm>
          <a:prstGeom prst="curvedConnector4">
            <a:avLst>
              <a:gd name="adj1" fmla="val -29478"/>
              <a:gd name="adj2" fmla="val 649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5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650" y="307975"/>
            <a:ext cx="256413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1.3</a:t>
            </a:r>
            <a:r>
              <a:rPr lang="zh-CN" altLang="en-US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Abstract: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02" y="500782"/>
            <a:ext cx="6384925" cy="6219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" y="-26988"/>
            <a:ext cx="3684069" cy="98768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1.4 Contributions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29" y="1052194"/>
            <a:ext cx="4813935" cy="5559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839335" y="3886835"/>
              <a:ext cx="426720" cy="69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839335" y="3886835"/>
                <a:ext cx="426720" cy="6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7366000" y="3743960"/>
              <a:ext cx="339090" cy="1758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366000" y="3743960"/>
                <a:ext cx="33909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6579870" y="4958080"/>
              <a:ext cx="1304925" cy="266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579870" y="4958080"/>
                <a:ext cx="13049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7177405" y="5179060"/>
              <a:ext cx="292735" cy="69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7177405" y="5179060"/>
                <a:ext cx="292735" cy="69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2.1CDH,DDH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79" y="1584008"/>
            <a:ext cx="6535421" cy="3205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2.2 Bilinear Pairing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94" y="662781"/>
            <a:ext cx="5751830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26695"/>
            <a:ext cx="5695950" cy="657225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8280" y="120469"/>
            <a:ext cx="6003290" cy="113792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2.3 Shamir’s Secret Sharing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z="2400" dirty="0"/>
              <a:t>2.4 NIZK for Knowledge of Exponent and </a:t>
            </a:r>
            <a:r>
              <a:rPr lang="en-US" altLang="zh-CN" sz="2400" dirty="0" err="1"/>
              <a:t>Discret</a:t>
            </a:r>
            <a:r>
              <a:rPr lang="en-US" altLang="zh-CN" sz="2400" dirty="0"/>
              <a:t> Log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66" y="1325563"/>
            <a:ext cx="405765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19" y="1325563"/>
            <a:ext cx="4399915" cy="526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8AE9D5-EC37-D442-B7E6-C286EC5C87B4}"/>
                  </a:ext>
                </a:extLst>
              </p14:cNvPr>
              <p14:cNvContentPartPr/>
              <p14:nvPr/>
            </p14:nvContentPartPr>
            <p14:xfrm>
              <a:off x="3275074" y="4921097"/>
              <a:ext cx="183600" cy="8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8AE9D5-EC37-D442-B7E6-C286EC5C87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7074" y="4903097"/>
                <a:ext cx="2192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5A12A1-C8FA-7E4D-B55A-03D9A06A481E}"/>
              </a:ext>
            </a:extLst>
          </p:cNvPr>
          <p:cNvGrpSpPr/>
          <p:nvPr/>
        </p:nvGrpSpPr>
        <p:grpSpPr>
          <a:xfrm>
            <a:off x="4130794" y="4689977"/>
            <a:ext cx="377280" cy="232920"/>
            <a:chOff x="4130794" y="4689977"/>
            <a:chExt cx="3772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A5E6262-7A84-7848-A1B2-9E5D8719232B}"/>
                    </a:ext>
                  </a:extLst>
                </p14:cNvPr>
                <p14:cNvContentPartPr/>
                <p14:nvPr/>
              </p14:nvContentPartPr>
              <p14:xfrm>
                <a:off x="4130794" y="4776737"/>
                <a:ext cx="77400" cy="103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A5E6262-7A84-7848-A1B2-9E5D87192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6474" y="4772417"/>
                  <a:ext cx="86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EF4976-3064-1E42-8CCB-7555A365BDB5}"/>
                    </a:ext>
                  </a:extLst>
                </p14:cNvPr>
                <p14:cNvContentPartPr/>
                <p14:nvPr/>
              </p14:nvContentPartPr>
              <p14:xfrm>
                <a:off x="4141954" y="4773137"/>
                <a:ext cx="68040" cy="75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EF4976-3064-1E42-8CCB-7555A365B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7634" y="4768817"/>
                  <a:ext cx="76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6744B2C-9723-F745-9900-1F706FD0869C}"/>
                    </a:ext>
                  </a:extLst>
                </p14:cNvPr>
                <p14:cNvContentPartPr/>
                <p14:nvPr/>
              </p14:nvContentPartPr>
              <p14:xfrm>
                <a:off x="4240234" y="4804457"/>
                <a:ext cx="50760" cy="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6744B2C-9723-F745-9900-1F706FD086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914" y="4800137"/>
                  <a:ext cx="594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E840B5D-8098-6443-9BFC-5DA09E15A8E5}"/>
                    </a:ext>
                  </a:extLst>
                </p14:cNvPr>
                <p14:cNvContentPartPr/>
                <p14:nvPr/>
              </p14:nvContentPartPr>
              <p14:xfrm>
                <a:off x="4244554" y="4840097"/>
                <a:ext cx="56160" cy="7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E840B5D-8098-6443-9BFC-5DA09E15A8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40234" y="4835777"/>
                  <a:ext cx="64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6987FFA-1715-B845-9522-76B6994F42D6}"/>
                    </a:ext>
                  </a:extLst>
                </p14:cNvPr>
                <p14:cNvContentPartPr/>
                <p14:nvPr/>
              </p14:nvContentPartPr>
              <p14:xfrm>
                <a:off x="4344994" y="4745417"/>
                <a:ext cx="70560" cy="177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6987FFA-1715-B845-9522-76B6994F42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40674" y="4741097"/>
                  <a:ext cx="79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BFFAD24-0C92-FD40-8D3A-895AAAEFF1B1}"/>
                    </a:ext>
                  </a:extLst>
                </p14:cNvPr>
                <p14:cNvContentPartPr/>
                <p14:nvPr/>
              </p14:nvContentPartPr>
              <p14:xfrm>
                <a:off x="4431754" y="4689977"/>
                <a:ext cx="76320" cy="109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BFFAD24-0C92-FD40-8D3A-895AAAEFF1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27434" y="4685657"/>
                  <a:ext cx="849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1F3BAE-807D-C64D-95F9-FA175BD4DE12}"/>
                  </a:ext>
                </a:extLst>
              </p14:cNvPr>
              <p14:cNvContentPartPr/>
              <p14:nvPr/>
            </p14:nvContentPartPr>
            <p14:xfrm>
              <a:off x="3398554" y="2039297"/>
              <a:ext cx="931680" cy="190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1F3BAE-807D-C64D-95F9-FA175BD4DE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94234" y="2034977"/>
                <a:ext cx="940320" cy="2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EzMGEzMDM1MWQzZWUwMWU4NmVkMjhhNTM1NjM4M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326</Words>
  <Application>Microsoft Macintosh PowerPoint</Application>
  <PresentationFormat>宽屏</PresentationFormat>
  <Paragraphs>71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宋体</vt:lpstr>
      <vt:lpstr>LinLibertineTB</vt:lpstr>
      <vt:lpstr>NimbusRomNo9L-Regu</vt:lpstr>
      <vt:lpstr>NimbusRomNo9L-ReguItal</vt:lpstr>
      <vt:lpstr>Arial</vt:lpstr>
      <vt:lpstr>Calibri</vt:lpstr>
      <vt:lpstr>Cambria Math</vt:lpstr>
      <vt:lpstr>Times New Roman</vt:lpstr>
      <vt:lpstr>Wingdings</vt:lpstr>
      <vt:lpstr>WPS</vt:lpstr>
      <vt:lpstr>PowerPoint 演示文稿</vt:lpstr>
      <vt:lpstr>PowerPoint 演示文稿</vt:lpstr>
      <vt:lpstr>1.2介绍脉络</vt:lpstr>
      <vt:lpstr>PowerPoint 演示文稿</vt:lpstr>
      <vt:lpstr>1.4 Contributions</vt:lpstr>
      <vt:lpstr>2.1CDH,DDH</vt:lpstr>
      <vt:lpstr>2.2 Bilinear Pairing</vt:lpstr>
      <vt:lpstr>2.3 Shamir’s Secret Sharing</vt:lpstr>
      <vt:lpstr>2.4 NIZK for Knowledge of Exponent and Discret Log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特 苏 伦</cp:lastModifiedBy>
  <cp:revision>14</cp:revision>
  <dcterms:created xsi:type="dcterms:W3CDTF">2024-11-06T11:02:48Z</dcterms:created>
  <dcterms:modified xsi:type="dcterms:W3CDTF">2024-11-07T03:10:09Z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2052-6.12.0.8899</vt:lpwstr>
  </property>
  <property fmtid="{D5CDD505-2E9C-101B-9397-08002B2CF9AE}" pid="3" name="ICV">
    <vt:lpwstr>77D24D781ACEF94DC9D92967790461E9_41</vt:lpwstr>
  </property>
</Properties>
</file>